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Caveat"/>
      <p:regular r:id="rId14"/>
      <p:bold r:id="rId15"/>
    </p:embeddedFont>
    <p:embeddedFont>
      <p:font typeface="Londrina Shadow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imB71yLhUL5lsubQYUm6Tn//us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17" Type="http://customschemas.google.com/relationships/presentationmetadata" Target="metadata"/><Relationship Id="rId16" Type="http://schemas.openxmlformats.org/officeDocument/2006/relationships/font" Target="fonts/LondrinaShadow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1.jp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20187" y="418025"/>
            <a:ext cx="87036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chemeClr val="lt1"/>
                </a:solidFill>
                <a:highlight>
                  <a:schemeClr val="dk1"/>
                </a:highlight>
                <a:latin typeface="Londrina Shadow"/>
                <a:ea typeface="Londrina Shadow"/>
                <a:cs typeface="Londrina Shadow"/>
                <a:sym typeface="Londrina Shadow"/>
              </a:rPr>
              <a:t>HISTORY OF THE SELF-PORTRAIT</a:t>
            </a:r>
            <a:endParaRPr sz="3300">
              <a:solidFill>
                <a:schemeClr val="lt1"/>
              </a:solidFill>
              <a:highlight>
                <a:schemeClr val="dk1"/>
              </a:highlight>
              <a:latin typeface="Londrina Shadow"/>
              <a:ea typeface="Londrina Shadow"/>
              <a:cs typeface="Londrina Shadow"/>
              <a:sym typeface="Londrina Shadow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387" y="1829149"/>
            <a:ext cx="3761225" cy="457284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500375" y="2046150"/>
            <a:ext cx="8268900" cy="27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 u="none" cap="none" strike="noStrike">
                <a:solidFill>
                  <a:srgbClr val="262626"/>
                </a:solidFill>
                <a:latin typeface="Caveat"/>
                <a:ea typeface="Caveat"/>
                <a:cs typeface="Caveat"/>
                <a:sym typeface="Caveat"/>
              </a:rPr>
              <a:t>WHAT</a:t>
            </a:r>
            <a:r>
              <a:rPr b="1" i="0" lang="en-US" sz="8800" u="none" cap="none" strike="noStrike">
                <a:solidFill>
                  <a:srgbClr val="262626"/>
                </a:solidFill>
                <a:latin typeface="Caveat"/>
                <a:ea typeface="Caveat"/>
                <a:cs typeface="Caveat"/>
                <a:sym typeface="Caveat"/>
              </a:rPr>
              <a:t>  IS</a:t>
            </a:r>
            <a:r>
              <a:rPr b="1" lang="en-US" sz="8800">
                <a:solidFill>
                  <a:srgbClr val="262626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b="1" i="0" lang="en-US" sz="8800" u="none" cap="none" strike="noStrike">
                <a:solidFill>
                  <a:srgbClr val="262626"/>
                </a:solidFill>
                <a:latin typeface="Caveat"/>
                <a:ea typeface="Caveat"/>
                <a:cs typeface="Caveat"/>
                <a:sym typeface="Caveat"/>
              </a:rPr>
              <a:t>A </a:t>
            </a:r>
            <a:r>
              <a:rPr b="1" i="0" lang="en-US" sz="8800" u="sng" cap="none" strike="noStrike">
                <a:solidFill>
                  <a:srgbClr val="262626"/>
                </a:solidFill>
                <a:latin typeface="Caveat"/>
                <a:ea typeface="Caveat"/>
                <a:cs typeface="Caveat"/>
                <a:sym typeface="Caveat"/>
              </a:rPr>
              <a:t>PORTRAIT</a:t>
            </a:r>
            <a:r>
              <a:rPr b="1" i="0" lang="en-US" sz="8800" cap="none" strike="noStrike">
                <a:solidFill>
                  <a:srgbClr val="262626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b="1" i="0" lang="en-US" sz="8800" u="none" cap="none" strike="noStrike">
                <a:solidFill>
                  <a:srgbClr val="262626"/>
                </a:solidFill>
                <a:latin typeface="Caveat"/>
                <a:ea typeface="Caveat"/>
                <a:cs typeface="Caveat"/>
                <a:sym typeface="Caveat"/>
              </a:rPr>
              <a:t>? </a:t>
            </a:r>
            <a:endParaRPr b="1" sz="66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393199" y="153500"/>
            <a:ext cx="8358300" cy="19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PORTRAIT</a:t>
            </a: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PAINTING, DRAWING OR PHOTOGRAPH</a:t>
            </a:r>
            <a:r>
              <a:rPr lang="en-US">
                <a:solidFill>
                  <a:schemeClr val="lt1"/>
                </a:solidFill>
              </a:rPr>
              <a:t> </a:t>
            </a:r>
            <a:r>
              <a:rPr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A PERSON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THAT INCLUDES THE PERSON’S: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b="1" i="0" lang="en-US" sz="2600" u="none" cap="none" strike="noStrike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THE HEA</a:t>
            </a:r>
            <a:r>
              <a:rPr b="1" lang="en-US" sz="2600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D </a:t>
            </a:r>
            <a:r>
              <a:rPr b="1" i="0" lang="en-US" sz="2600" u="none" cap="none" strike="noStrike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chemeClr val="dk1"/>
              </a:solidFill>
              <a:highlight>
                <a:srgbClr val="B6D7A8"/>
              </a:highlight>
            </a:endParaRPr>
          </a:p>
          <a:p>
            <a:pPr indent="-3937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b="1" i="0" lang="en-US" sz="2600" u="none" cap="none" strike="noStrike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NECK </a:t>
            </a:r>
            <a:endParaRPr b="1" i="0" sz="2600" u="none" cap="none" strike="noStrike">
              <a:solidFill>
                <a:schemeClr val="dk1"/>
              </a:solidFill>
              <a:highlight>
                <a:srgbClr val="B6D7A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-"/>
            </a:pPr>
            <a:r>
              <a:rPr b="1" i="0" lang="en-US" sz="2600" u="none" cap="none" strike="noStrike">
                <a:solidFill>
                  <a:schemeClr val="dk1"/>
                </a:solidFill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AND SHOULDERS</a:t>
            </a:r>
            <a:endParaRPr sz="2600">
              <a:solidFill>
                <a:schemeClr val="dk1"/>
              </a:solidFill>
              <a:highlight>
                <a:srgbClr val="B6D7A8"/>
              </a:highlight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6859" y="2551502"/>
            <a:ext cx="2455093" cy="365030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7298" y="2551502"/>
            <a:ext cx="2920258" cy="365030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p3"/>
          <p:cNvSpPr txBox="1"/>
          <p:nvPr/>
        </p:nvSpPr>
        <p:spPr>
          <a:xfrm>
            <a:off x="2676525" y="6201800"/>
            <a:ext cx="162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cap="none" strike="noStrike">
                <a:solidFill>
                  <a:schemeClr val="lt1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THEN</a:t>
            </a:r>
            <a:endParaRPr b="1" sz="3600">
              <a:solidFill>
                <a:schemeClr val="lt1"/>
              </a:solidFill>
              <a:latin typeface="Londrina Shadow"/>
              <a:ea typeface="Londrina Shadow"/>
              <a:cs typeface="Londrina Shadow"/>
              <a:sym typeface="Londrina Shadow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5399836" y="6201800"/>
            <a:ext cx="152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NOW</a:t>
            </a:r>
            <a:endParaRPr b="1" sz="3600">
              <a:solidFill>
                <a:schemeClr val="lt1"/>
              </a:solidFill>
              <a:latin typeface="Londrina Shadow"/>
              <a:ea typeface="Londrina Shadow"/>
              <a:cs typeface="Londrina Shadow"/>
              <a:sym typeface="Londrina Shad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>
            <a:off x="491150" y="1604400"/>
            <a:ext cx="83046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700">
                <a:solidFill>
                  <a:srgbClr val="262626"/>
                </a:solidFill>
                <a:latin typeface="Caveat"/>
                <a:ea typeface="Caveat"/>
                <a:cs typeface="Caveat"/>
                <a:sym typeface="Caveat"/>
              </a:rPr>
              <a:t>WHY</a:t>
            </a:r>
            <a:r>
              <a:rPr b="1" lang="en-US" sz="6700">
                <a:solidFill>
                  <a:srgbClr val="262626"/>
                </a:solidFill>
                <a:latin typeface="Caveat"/>
                <a:ea typeface="Caveat"/>
                <a:cs typeface="Caveat"/>
                <a:sym typeface="Caveat"/>
              </a:rPr>
              <a:t> DID PEOPLE BEGIN MAKING PORTRAITS</a:t>
            </a:r>
            <a:r>
              <a:rPr lang="en-US" sz="670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b="1" lang="en-US" sz="6700">
                <a:solidFill>
                  <a:srgbClr val="262626"/>
                </a:solidFill>
                <a:latin typeface="Caveat"/>
                <a:ea typeface="Caveat"/>
                <a:cs typeface="Caveat"/>
                <a:sym typeface="Caveat"/>
              </a:rPr>
              <a:t>IN THE FIRST PLACE ?</a:t>
            </a:r>
            <a:endParaRPr sz="67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4483700" y="616050"/>
            <a:ext cx="4374900" cy="56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6062" lvl="0" marL="214312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THEN ARTISTS MADE PORTRAITS AS A SOURCE OF INCOME/MONEY</a:t>
            </a:r>
            <a:endParaRPr b="1" sz="19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6062" lvl="0" marL="214312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PHOTOGRAPHY WAS </a:t>
            </a:r>
            <a:r>
              <a:rPr b="1" lang="en-U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INVENTED YET, SO PAINTING WAS THE ONLY WAY TO CAPTURE WHAT A PERSON LOOKED LIKE</a:t>
            </a:r>
            <a:endParaRPr b="1" sz="19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-34925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A WAY TO REMEMBER SOMEONE</a:t>
            </a:r>
            <a:endParaRPr b="1" sz="1900"/>
          </a:p>
        </p:txBody>
      </p:sp>
      <p:pic>
        <p:nvPicPr>
          <p:cNvPr id="110" name="Google Shape;11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25" y="958825"/>
            <a:ext cx="4053877" cy="487244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125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178975" y="92700"/>
            <a:ext cx="437160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 u="sng">
                <a:solidFill>
                  <a:schemeClr val="dk1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SELF-PORTRAIT </a:t>
            </a:r>
            <a:r>
              <a:rPr b="1" lang="en-US" sz="4700" u="sng">
                <a:solidFill>
                  <a:schemeClr val="dk1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:</a:t>
            </a:r>
            <a:r>
              <a:rPr b="1" lang="en-US" sz="4700">
                <a:solidFill>
                  <a:schemeClr val="dk1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 </a:t>
            </a:r>
            <a:endParaRPr b="1" sz="100">
              <a:solidFill>
                <a:schemeClr val="dk1"/>
              </a:solidFill>
              <a:latin typeface="Londrina Shadow"/>
              <a:ea typeface="Londrina Shadow"/>
              <a:cs typeface="Londrina Shadow"/>
              <a:sym typeface="Londrina Shadow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4435775" y="1684200"/>
            <a:ext cx="45852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2413" lvl="0" marL="214313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ARTISTS MAKE THEM TO EXPRESS THEMSELVES</a:t>
            </a:r>
            <a:endParaRPr b="1" sz="2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2413" lvl="0" marL="214313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MAKE SURE IT HAS A LIKENESS TO THEM/ LOOKS LIKE THEMSELVES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2413" lvl="0" marL="214313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FAMOUS ARTISTS SPENT THEIR WHOLE CAREER MAKING HUNDREDS SELF-PORTRAITS 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4336975" y="92700"/>
            <a:ext cx="4585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chemeClr val="dk1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 PICTURE OF THE ARTIST WHO IS MAKING IT</a:t>
            </a:r>
            <a:endParaRPr b="1" sz="600">
              <a:solidFill>
                <a:schemeClr val="dk1"/>
              </a:solidFill>
              <a:latin typeface="Londrina Shadow"/>
              <a:ea typeface="Londrina Shadow"/>
              <a:cs typeface="Londrina Shadow"/>
              <a:sym typeface="Londrina Shadow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60157" t="0"/>
          <a:stretch/>
        </p:blipFill>
        <p:spPr>
          <a:xfrm>
            <a:off x="996787" y="1085400"/>
            <a:ext cx="2735976" cy="2746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60157" r="0" t="0"/>
          <a:stretch/>
        </p:blipFill>
        <p:spPr>
          <a:xfrm>
            <a:off x="996775" y="3832207"/>
            <a:ext cx="2736000" cy="274679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3657375" y="995700"/>
            <a:ext cx="52938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5912" lvl="0" marL="214312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1" lang="en-US" sz="2800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Female painter from Mexico known for her (200) self-portraits</a:t>
            </a:r>
            <a:endParaRPr b="1"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5912" lvl="0" marL="214312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800"/>
              <a:buFont typeface="Calibri"/>
              <a:buChar char="•"/>
            </a:pPr>
            <a:r>
              <a:rPr b="1" lang="en-US" sz="2800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Inspired by the nature of Mexico </a:t>
            </a:r>
            <a:r>
              <a:rPr b="1" lang="en-US" sz="2800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(plants &amp; animals)</a:t>
            </a:r>
            <a:endParaRPr b="1"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5912" lvl="0" marL="214312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800"/>
              <a:buFont typeface="Calibri"/>
              <a:buChar char="•"/>
            </a:pPr>
            <a:r>
              <a:rPr b="1" lang="en-US" sz="2800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Used </a:t>
            </a:r>
            <a:r>
              <a:rPr b="1" lang="en-US" sz="2800" u="sng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symbolism</a:t>
            </a:r>
            <a:r>
              <a:rPr b="1" lang="en-US" sz="2800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often - included things in her art that had a hidden meaning</a:t>
            </a:r>
            <a:endParaRPr b="1"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5912" lvl="0" marL="214312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800"/>
              <a:buFont typeface="Calibri"/>
              <a:buChar char="•"/>
            </a:pPr>
            <a:r>
              <a:rPr b="1" lang="en-US" sz="2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Used bold, bight, vibrant colors</a:t>
            </a:r>
            <a:endParaRPr b="1" sz="28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212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2400">
              <a:solidFill>
                <a:srgbClr val="20212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2035735" y="44450"/>
            <a:ext cx="5293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00" u="sng">
                <a:solidFill>
                  <a:srgbClr val="262626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FRIDA KAHLO</a:t>
            </a:r>
            <a:endParaRPr b="1" sz="6100" u="sng">
              <a:solidFill>
                <a:srgbClr val="262626"/>
              </a:solidFill>
              <a:latin typeface="Londrina Shadow"/>
              <a:ea typeface="Londrina Shadow"/>
              <a:cs typeface="Londrina Shadow"/>
              <a:sym typeface="Londrina Shadow"/>
            </a:endParaRPr>
          </a:p>
        </p:txBody>
      </p:sp>
      <p:pic>
        <p:nvPicPr>
          <p:cNvPr id="126" name="Google Shape;12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50" y="1296101"/>
            <a:ext cx="3265850" cy="489877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75" y="621626"/>
            <a:ext cx="4232994" cy="561475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2" name="Google Shape;13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275" y="621625"/>
            <a:ext cx="3962701" cy="5614743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" name="Google Shape;133;p8"/>
          <p:cNvSpPr/>
          <p:nvPr/>
        </p:nvSpPr>
        <p:spPr>
          <a:xfrm rot="3888338">
            <a:off x="4431128" y="986644"/>
            <a:ext cx="1895744" cy="6794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/>
          <p:nvPr/>
        </p:nvSpPr>
        <p:spPr>
          <a:xfrm rot="7456961">
            <a:off x="3165352" y="784157"/>
            <a:ext cx="1536546" cy="74272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"/>
          <p:cNvSpPr txBox="1"/>
          <p:nvPr/>
        </p:nvSpPr>
        <p:spPr>
          <a:xfrm>
            <a:off x="3809125" y="0"/>
            <a:ext cx="222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NATIVE ANIMALS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/>
          <p:nvPr/>
        </p:nvSpPr>
        <p:spPr>
          <a:xfrm rot="5254168">
            <a:off x="7650441" y="592066"/>
            <a:ext cx="1075267" cy="69961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7" name="Google Shape;137;p8"/>
          <p:cNvSpPr txBox="1"/>
          <p:nvPr/>
        </p:nvSpPr>
        <p:spPr>
          <a:xfrm>
            <a:off x="7257625" y="0"/>
            <a:ext cx="186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NATIVE PLANTS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"/>
          <p:cNvSpPr/>
          <p:nvPr/>
        </p:nvSpPr>
        <p:spPr>
          <a:xfrm rot="4013419">
            <a:off x="1200835" y="736819"/>
            <a:ext cx="1193144" cy="5926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9" name="Google Shape;139;p8"/>
          <p:cNvSpPr txBox="1"/>
          <p:nvPr/>
        </p:nvSpPr>
        <p:spPr>
          <a:xfrm>
            <a:off x="604525" y="0"/>
            <a:ext cx="198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LOOKS LIKE HER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ida Kahlo&amp;#39;s “Self-Portrait with Monkey,” Helped Me Embrace My Flaws -  Artsy" id="144" name="Google Shape;1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874" y="136750"/>
            <a:ext cx="2613775" cy="3478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lf-Portrait with Monkey and Parrot, 1942 | McGaw Graphics" id="145" name="Google Shape;145;p9"/>
          <p:cNvPicPr preferRelativeResize="0"/>
          <p:nvPr/>
        </p:nvPicPr>
        <p:blipFill rotWithShape="1">
          <a:blip r:embed="rId4">
            <a:alphaModFix/>
          </a:blip>
          <a:srcRect b="2013" l="5802" r="0" t="7308"/>
          <a:stretch/>
        </p:blipFill>
        <p:spPr>
          <a:xfrm>
            <a:off x="2214875" y="3615350"/>
            <a:ext cx="2613775" cy="3139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lf Portrait with Monkey, 1940 by Frida Kahlo" id="146" name="Google Shape;14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8650" y="3605076"/>
            <a:ext cx="2450718" cy="31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 rotWithShape="1">
          <a:blip r:embed="rId6">
            <a:alphaModFix/>
          </a:blip>
          <a:srcRect b="0" l="0" r="4970" t="0"/>
          <a:stretch/>
        </p:blipFill>
        <p:spPr>
          <a:xfrm>
            <a:off x="4739375" y="136750"/>
            <a:ext cx="2540000" cy="34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2020-11-15T17:33:23Z</dcterms:created>
  <dc:creator>Microsoft Office User</dc:creator>
</cp:coreProperties>
</file>